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4" r:id="rId2"/>
    <p:sldId id="273" r:id="rId3"/>
    <p:sldId id="272" r:id="rId4"/>
    <p:sldId id="271" r:id="rId5"/>
    <p:sldId id="261" r:id="rId6"/>
    <p:sldId id="262" r:id="rId7"/>
    <p:sldId id="263" r:id="rId8"/>
    <p:sldId id="264" r:id="rId9"/>
    <p:sldId id="265" r:id="rId10"/>
    <p:sldId id="275" r:id="rId11"/>
    <p:sldId id="266" r:id="rId12"/>
    <p:sldId id="267" r:id="rId13"/>
    <p:sldId id="268" r:id="rId14"/>
    <p:sldId id="276"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11/13/2020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chranelibrary.com/cdsr/doi/10.1002/14651858.CD009958.pub2/full" TargetMode="External"/><Relationship Id="rId2" Type="http://schemas.openxmlformats.org/officeDocument/2006/relationships/hyperlink" Target="https://www.ncbi.nlm.nih.gov/pmc/articles/PMC513643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795" y="801666"/>
            <a:ext cx="10353762" cy="5536504"/>
          </a:xfrm>
        </p:spPr>
        <p:txBody>
          <a:bodyPr/>
          <a:lstStyle/>
          <a:p>
            <a:pPr marL="0" indent="0">
              <a:buNone/>
            </a:pPr>
            <a:r>
              <a:rPr lang="en-US" sz="3600" dirty="0"/>
              <a:t>Evidence Based Practice prevention measure for Pressure Ulcers: To use pressure-reducing surfaces or Repositioning schedule.</a:t>
            </a:r>
          </a:p>
          <a:p>
            <a:pPr marL="0" indent="0">
              <a:lnSpc>
                <a:spcPct val="200000"/>
              </a:lnSpc>
              <a:buNone/>
            </a:pPr>
            <a:r>
              <a:rPr lang="en-US" sz="2800" dirty="0" smtClean="0"/>
              <a:t>Name:</a:t>
            </a:r>
          </a:p>
          <a:p>
            <a:pPr marL="0" indent="0">
              <a:lnSpc>
                <a:spcPct val="200000"/>
              </a:lnSpc>
              <a:buNone/>
            </a:pPr>
            <a:r>
              <a:rPr lang="en-US" sz="2800" dirty="0" smtClean="0"/>
              <a:t>Date:</a:t>
            </a:r>
            <a:endParaRPr lang="en-US" sz="2800" dirty="0"/>
          </a:p>
        </p:txBody>
      </p:sp>
    </p:spTree>
    <p:extLst>
      <p:ext uri="{BB962C8B-B14F-4D97-AF65-F5344CB8AC3E}">
        <p14:creationId xmlns:p14="http://schemas.microsoft.com/office/powerpoint/2010/main" val="3242315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33611"/>
            <a:ext cx="10353761" cy="1326321"/>
          </a:xfrm>
        </p:spPr>
        <p:txBody>
          <a:bodyPr/>
          <a:lstStyle/>
          <a:p>
            <a:r>
              <a:rPr lang="en-US" dirty="0"/>
              <a:t>Objectives</a:t>
            </a:r>
          </a:p>
        </p:txBody>
      </p:sp>
      <p:sp>
        <p:nvSpPr>
          <p:cNvPr id="3" name="Content Placeholder 2"/>
          <p:cNvSpPr>
            <a:spLocks noGrp="1"/>
          </p:cNvSpPr>
          <p:nvPr>
            <p:ph idx="1"/>
          </p:nvPr>
        </p:nvSpPr>
        <p:spPr>
          <a:xfrm>
            <a:off x="913795" y="1459932"/>
            <a:ext cx="10353762" cy="5091180"/>
          </a:xfrm>
        </p:spPr>
        <p:txBody>
          <a:bodyPr/>
          <a:lstStyle/>
          <a:p>
            <a:pPr marL="0" indent="0">
              <a:buNone/>
            </a:pPr>
            <a:r>
              <a:rPr lang="en-US" sz="2800" dirty="0" smtClean="0"/>
              <a:t>By </a:t>
            </a:r>
            <a:r>
              <a:rPr lang="en-US" sz="2800" dirty="0"/>
              <a:t>the end of this presentation, audience will:</a:t>
            </a:r>
          </a:p>
          <a:p>
            <a:r>
              <a:rPr lang="en-US" sz="2800" dirty="0" smtClean="0"/>
              <a:t>Be </a:t>
            </a:r>
            <a:r>
              <a:rPr lang="en-US" sz="2800" dirty="0"/>
              <a:t>in apposition of identifying Evidence Based Practice measure of preventing pressure ulcers. .Be able to understand how importance of the discussed measures to prevent Pressure Ulcers.</a:t>
            </a:r>
          </a:p>
          <a:p>
            <a:r>
              <a:rPr lang="en-US" sz="2800" dirty="0" smtClean="0"/>
              <a:t>Be </a:t>
            </a:r>
            <a:r>
              <a:rPr lang="en-US" sz="2800" dirty="0"/>
              <a:t>able to prevent themselves and the aged one around them from pressure ulcers</a:t>
            </a:r>
            <a:r>
              <a:rPr lang="en-US" sz="2800" dirty="0" smtClean="0"/>
              <a:t>.</a:t>
            </a:r>
          </a:p>
          <a:p>
            <a:r>
              <a:rPr lang="en-US" sz="2800" dirty="0" smtClean="0"/>
              <a:t>Be </a:t>
            </a:r>
            <a:r>
              <a:rPr lang="en-US" sz="2800" dirty="0"/>
              <a:t>able to prevent themselves and the aged one around them from pressure ulcers.</a:t>
            </a:r>
          </a:p>
          <a:p>
            <a:endParaRPr lang="en-US" dirty="0"/>
          </a:p>
        </p:txBody>
      </p:sp>
    </p:spTree>
    <p:extLst>
      <p:ext uri="{BB962C8B-B14F-4D97-AF65-F5344CB8AC3E}">
        <p14:creationId xmlns:p14="http://schemas.microsoft.com/office/powerpoint/2010/main" val="201483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PICOT Question</a:t>
            </a:r>
            <a:r>
              <a:rPr lang="en-US" dirty="0" smtClean="0"/>
              <a:t>.</a:t>
            </a:r>
            <a:endParaRPr lang="en-US" dirty="0"/>
          </a:p>
        </p:txBody>
      </p:sp>
      <p:sp>
        <p:nvSpPr>
          <p:cNvPr id="3" name="Content Placeholder 2"/>
          <p:cNvSpPr>
            <a:spLocks noGrp="1"/>
          </p:cNvSpPr>
          <p:nvPr>
            <p:ph idx="1"/>
          </p:nvPr>
        </p:nvSpPr>
        <p:spPr/>
        <p:txBody>
          <a:bodyPr>
            <a:normAutofit/>
          </a:bodyPr>
          <a:lstStyle/>
          <a:p>
            <a:r>
              <a:rPr lang="en-US" sz="2800" dirty="0"/>
              <a:t>How does the use of pressure reducing surface by persons whose mobility has reduced over time as compared to not using the pressure reducing surfaces or repositioning schedule can decrease rate of pressure ulcers development over a period of 60days</a:t>
            </a:r>
            <a:r>
              <a:rPr lang="en-US" sz="2800" dirty="0" smtClean="0"/>
              <a:t>?</a:t>
            </a:r>
            <a:endParaRPr lang="en-US" sz="2800" dirty="0"/>
          </a:p>
        </p:txBody>
      </p:sp>
    </p:spTree>
    <p:extLst>
      <p:ext uri="{BB962C8B-B14F-4D97-AF65-F5344CB8AC3E}">
        <p14:creationId xmlns:p14="http://schemas.microsoft.com/office/powerpoint/2010/main" val="3656489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Thesis </a:t>
            </a:r>
            <a:r>
              <a:rPr lang="en-US" dirty="0" smtClean="0"/>
              <a:t>statement</a:t>
            </a:r>
            <a:endParaRPr lang="en-US" dirty="0"/>
          </a:p>
        </p:txBody>
      </p:sp>
      <p:sp>
        <p:nvSpPr>
          <p:cNvPr id="3" name="Content Placeholder 2"/>
          <p:cNvSpPr>
            <a:spLocks noGrp="1"/>
          </p:cNvSpPr>
          <p:nvPr>
            <p:ph idx="1"/>
          </p:nvPr>
        </p:nvSpPr>
        <p:spPr/>
        <p:txBody>
          <a:bodyPr/>
          <a:lstStyle/>
          <a:p>
            <a:r>
              <a:rPr lang="en-US" sz="2800" dirty="0"/>
              <a:t>The implementation of both ICU, individuals and hospitals of the use of pressure reducing surfaces and repositioning schedule will help decrease pressure ulcers development with other preventive measures such as skin care assessment and nutritional.</a:t>
            </a:r>
          </a:p>
          <a:p>
            <a:pPr marL="0" indent="0">
              <a:buNone/>
            </a:pPr>
            <a:endParaRPr lang="en-US" dirty="0"/>
          </a:p>
        </p:txBody>
      </p:sp>
    </p:spTree>
    <p:extLst>
      <p:ext uri="{BB962C8B-B14F-4D97-AF65-F5344CB8AC3E}">
        <p14:creationId xmlns:p14="http://schemas.microsoft.com/office/powerpoint/2010/main" val="25486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a:bodyPr>
          <a:lstStyle/>
          <a:p>
            <a:r>
              <a:rPr lang="en-US" sz="2800" dirty="0" smtClean="0">
                <a:effectLst/>
              </a:rPr>
              <a:t>Pressure </a:t>
            </a:r>
            <a:r>
              <a:rPr lang="en-US" sz="2800" dirty="0">
                <a:effectLst/>
              </a:rPr>
              <a:t>Ulcers is a complication commonly affecting patients in acute, long-term and home care. It affects largely patients at intensive care and its prevalence had increased by about 28%. Pressure ulcers also called pressure injury, is a manifestation of destruction on part of skin area as well as tissues underneath as a result of pressure. It occurs in four </a:t>
            </a:r>
            <a:r>
              <a:rPr lang="en-US" sz="2800" dirty="0" smtClean="0">
                <a:effectLst/>
              </a:rPr>
              <a:t>stages.</a:t>
            </a:r>
            <a:endParaRPr lang="en-US" sz="2800" dirty="0"/>
          </a:p>
        </p:txBody>
      </p:sp>
    </p:spTree>
    <p:extLst>
      <p:ext uri="{BB962C8B-B14F-4D97-AF65-F5344CB8AC3E}">
        <p14:creationId xmlns:p14="http://schemas.microsoft.com/office/powerpoint/2010/main" val="421545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133611"/>
            <a:ext cx="10353761" cy="793315"/>
          </a:xfrm>
        </p:spPr>
        <p:txBody>
          <a:bodyPr/>
          <a:lstStyle/>
          <a:p>
            <a:r>
              <a:rPr lang="en-US" dirty="0"/>
              <a:t>Stage 1</a:t>
            </a:r>
            <a:r>
              <a:rPr lang="en-US" dirty="0" smtClean="0"/>
              <a:t>.</a:t>
            </a:r>
            <a:endParaRPr lang="en-US" dirty="0"/>
          </a:p>
        </p:txBody>
      </p:sp>
      <p:sp>
        <p:nvSpPr>
          <p:cNvPr id="3" name="Content Placeholder 2"/>
          <p:cNvSpPr>
            <a:spLocks noGrp="1"/>
          </p:cNvSpPr>
          <p:nvPr>
            <p:ph idx="1"/>
          </p:nvPr>
        </p:nvSpPr>
        <p:spPr>
          <a:xfrm>
            <a:off x="913795" y="926926"/>
            <a:ext cx="10353762" cy="4864274"/>
          </a:xfrm>
        </p:spPr>
        <p:txBody>
          <a:bodyPr/>
          <a:lstStyle/>
          <a:p>
            <a:r>
              <a:rPr lang="en-US" dirty="0" smtClean="0">
                <a:effectLst/>
              </a:rPr>
              <a:t>Sore </a:t>
            </a:r>
            <a:r>
              <a:rPr lang="en-US" dirty="0">
                <a:effectLst/>
              </a:rPr>
              <a:t>id not open, skin itching/burning and pain without tear or break. Skin turn red I a situation pressure is applied.</a:t>
            </a:r>
          </a:p>
          <a:p>
            <a:r>
              <a:rPr lang="en-US" b="1" i="1" dirty="0">
                <a:effectLst/>
              </a:rPr>
              <a:t>Prevent it at this stage</a:t>
            </a:r>
            <a:r>
              <a:rPr lang="en-US" i="1" dirty="0">
                <a:effectLst/>
              </a:rPr>
              <a:t>,</a:t>
            </a:r>
            <a:r>
              <a:rPr lang="en-US" dirty="0">
                <a:effectLst/>
              </a:rPr>
              <a:t> one can stop the pressure, reposition and the use of pillow or any other soft-material.</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028" r="6089" b="15392"/>
          <a:stretch/>
        </p:blipFill>
        <p:spPr>
          <a:xfrm>
            <a:off x="1039659" y="2807409"/>
            <a:ext cx="4546949" cy="2754147"/>
          </a:xfrm>
          <a:prstGeom prst="rect">
            <a:avLst/>
          </a:prstGeom>
        </p:spPr>
      </p:pic>
    </p:spTree>
    <p:extLst>
      <p:ext uri="{BB962C8B-B14F-4D97-AF65-F5344CB8AC3E}">
        <p14:creationId xmlns:p14="http://schemas.microsoft.com/office/powerpoint/2010/main" val="19570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133611"/>
            <a:ext cx="10353761" cy="1326321"/>
          </a:xfrm>
        </p:spPr>
        <p:txBody>
          <a:bodyPr/>
          <a:lstStyle/>
          <a:p>
            <a:r>
              <a:rPr lang="en-US" dirty="0"/>
              <a:t>Stage 2</a:t>
            </a:r>
            <a:r>
              <a:rPr lang="en-US" dirty="0" smtClean="0"/>
              <a:t>.</a:t>
            </a:r>
            <a:endParaRPr lang="en-US" dirty="0"/>
          </a:p>
        </p:txBody>
      </p:sp>
      <p:sp>
        <p:nvSpPr>
          <p:cNvPr id="3" name="Content Placeholder 2"/>
          <p:cNvSpPr>
            <a:spLocks noGrp="1"/>
          </p:cNvSpPr>
          <p:nvPr>
            <p:ph idx="1"/>
          </p:nvPr>
        </p:nvSpPr>
        <p:spPr>
          <a:xfrm>
            <a:off x="913795" y="1327759"/>
            <a:ext cx="10353762" cy="4463441"/>
          </a:xfrm>
        </p:spPr>
        <p:txBody>
          <a:bodyPr/>
          <a:lstStyle/>
          <a:p>
            <a:r>
              <a:rPr lang="en-US" dirty="0" smtClean="0">
                <a:effectLst/>
              </a:rPr>
              <a:t>The </a:t>
            </a:r>
            <a:r>
              <a:rPr lang="en-US" dirty="0">
                <a:effectLst/>
              </a:rPr>
              <a:t>skin breaks forming an ulcers, here the wound starts to be painful. It appears like a blister and the part of the screen is swollen.</a:t>
            </a:r>
          </a:p>
          <a:p>
            <a:r>
              <a:rPr lang="en-US" dirty="0">
                <a:effectLst/>
              </a:rPr>
              <a:t>At this stage one can prevent further development by using water warm or salty to clean the wound and make it dry gently.</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3230401"/>
            <a:ext cx="4159246" cy="2218421"/>
          </a:xfrm>
          <a:prstGeom prst="rect">
            <a:avLst/>
          </a:prstGeom>
        </p:spPr>
      </p:pic>
    </p:spTree>
    <p:extLst>
      <p:ext uri="{BB962C8B-B14F-4D97-AF65-F5344CB8AC3E}">
        <p14:creationId xmlns:p14="http://schemas.microsoft.com/office/powerpoint/2010/main" val="1807509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0"/>
            <a:ext cx="10353761" cy="1326321"/>
          </a:xfrm>
        </p:spPr>
        <p:txBody>
          <a:bodyPr/>
          <a:lstStyle/>
          <a:p>
            <a:r>
              <a:rPr lang="en-US" dirty="0"/>
              <a:t>Stage 3.</a:t>
            </a:r>
            <a:br>
              <a:rPr lang="en-US" dirty="0"/>
            </a:br>
            <a:endParaRPr lang="en-US" dirty="0"/>
          </a:p>
        </p:txBody>
      </p:sp>
      <p:sp>
        <p:nvSpPr>
          <p:cNvPr id="3" name="Content Placeholder 2"/>
          <p:cNvSpPr>
            <a:spLocks noGrp="1"/>
          </p:cNvSpPr>
          <p:nvPr>
            <p:ph idx="1"/>
          </p:nvPr>
        </p:nvSpPr>
        <p:spPr>
          <a:xfrm>
            <a:off x="913795" y="1326321"/>
            <a:ext cx="10353762" cy="4464879"/>
          </a:xfrm>
        </p:spPr>
        <p:txBody>
          <a:bodyPr/>
          <a:lstStyle/>
          <a:p>
            <a:r>
              <a:rPr lang="en-US" dirty="0" smtClean="0">
                <a:effectLst/>
              </a:rPr>
              <a:t>At </a:t>
            </a:r>
            <a:r>
              <a:rPr lang="en-US" dirty="0">
                <a:effectLst/>
              </a:rPr>
              <a:t>this stage, the wound is at the fat tissue, past the second layer of the skin. The wound takes the shape of a crater with pus and may have bad odor. The tissue within is black if already is dead. At this stage, the patient has to seek further medication from the physician.</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883" y="2943616"/>
            <a:ext cx="4772793" cy="3333809"/>
          </a:xfrm>
          <a:prstGeom prst="rect">
            <a:avLst/>
          </a:prstGeom>
        </p:spPr>
      </p:pic>
    </p:spTree>
    <p:extLst>
      <p:ext uri="{BB962C8B-B14F-4D97-AF65-F5344CB8AC3E}">
        <p14:creationId xmlns:p14="http://schemas.microsoft.com/office/powerpoint/2010/main" val="2450123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6" y="0"/>
            <a:ext cx="10353761" cy="1326321"/>
          </a:xfrm>
        </p:spPr>
        <p:txBody>
          <a:bodyPr/>
          <a:lstStyle/>
          <a:p>
            <a:r>
              <a:rPr lang="en-US" dirty="0"/>
              <a:t>Stage 4</a:t>
            </a:r>
            <a:br>
              <a:rPr lang="en-US" dirty="0"/>
            </a:br>
            <a:endParaRPr lang="en-US" dirty="0"/>
          </a:p>
        </p:txBody>
      </p:sp>
      <p:sp>
        <p:nvSpPr>
          <p:cNvPr id="3" name="Content Placeholder 2"/>
          <p:cNvSpPr>
            <a:spLocks noGrp="1"/>
          </p:cNvSpPr>
          <p:nvPr>
            <p:ph idx="1"/>
          </p:nvPr>
        </p:nvSpPr>
        <p:spPr>
          <a:xfrm>
            <a:off x="913795" y="1215025"/>
            <a:ext cx="10353762" cy="4576175"/>
          </a:xfrm>
        </p:spPr>
        <p:txBody>
          <a:bodyPr/>
          <a:lstStyle/>
          <a:p>
            <a:r>
              <a:rPr lang="en-US" dirty="0" smtClean="0">
                <a:effectLst/>
              </a:rPr>
              <a:t>There </a:t>
            </a:r>
            <a:r>
              <a:rPr lang="en-US" dirty="0">
                <a:effectLst/>
              </a:rPr>
              <a:t>wound is worse, the entire layer of the skin is out, ligament and bones might be visible.</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025" y="2350965"/>
            <a:ext cx="4769950" cy="2709550"/>
          </a:xfrm>
          <a:prstGeom prst="rect">
            <a:avLst/>
          </a:prstGeom>
        </p:spPr>
      </p:pic>
    </p:spTree>
    <p:extLst>
      <p:ext uri="{BB962C8B-B14F-4D97-AF65-F5344CB8AC3E}">
        <p14:creationId xmlns:p14="http://schemas.microsoft.com/office/powerpoint/2010/main" val="1615698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Pressure </a:t>
            </a:r>
            <a:r>
              <a:rPr lang="en-US" dirty="0" smtClean="0"/>
              <a:t>Ulcers/</a:t>
            </a:r>
            <a:r>
              <a:rPr lang="en-US" dirty="0" err="1" smtClean="0"/>
              <a:t>InJURY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4060" y="2095500"/>
            <a:ext cx="7816241" cy="3695700"/>
          </a:xfrm>
        </p:spPr>
      </p:pic>
    </p:spTree>
    <p:extLst>
      <p:ext uri="{BB962C8B-B14F-4D97-AF65-F5344CB8AC3E}">
        <p14:creationId xmlns:p14="http://schemas.microsoft.com/office/powerpoint/2010/main" val="213828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0"/>
            <a:ext cx="10353761" cy="1326321"/>
          </a:xfrm>
        </p:spPr>
        <p:txBody>
          <a:bodyPr/>
          <a:lstStyle/>
          <a:p>
            <a:r>
              <a:rPr lang="en-US" dirty="0"/>
              <a:t>Proposed </a:t>
            </a:r>
            <a:r>
              <a:rPr lang="en-US" dirty="0" smtClean="0"/>
              <a:t>measures</a:t>
            </a:r>
            <a:r>
              <a:rPr lang="en-US" dirty="0"/>
              <a:t/>
            </a:r>
            <a:br>
              <a:rPr lang="en-US" dirty="0"/>
            </a:br>
            <a:endParaRPr lang="en-US" dirty="0"/>
          </a:p>
        </p:txBody>
      </p:sp>
      <p:sp>
        <p:nvSpPr>
          <p:cNvPr id="3" name="Content Placeholder 2"/>
          <p:cNvSpPr>
            <a:spLocks noGrp="1"/>
          </p:cNvSpPr>
          <p:nvPr>
            <p:ph idx="1"/>
          </p:nvPr>
        </p:nvSpPr>
        <p:spPr>
          <a:xfrm>
            <a:off x="913794" y="1326321"/>
            <a:ext cx="10353762" cy="4083485"/>
          </a:xfrm>
        </p:spPr>
        <p:txBody>
          <a:bodyPr>
            <a:normAutofit/>
          </a:bodyPr>
          <a:lstStyle/>
          <a:p>
            <a:r>
              <a:rPr lang="en-US" sz="3600" dirty="0" smtClean="0">
                <a:effectLst/>
              </a:rPr>
              <a:t>Use </a:t>
            </a:r>
            <a:r>
              <a:rPr lang="en-US" sz="3600" dirty="0">
                <a:effectLst/>
              </a:rPr>
              <a:t>of pressure reducing surfaces for all patients</a:t>
            </a:r>
          </a:p>
          <a:p>
            <a:r>
              <a:rPr lang="en-US" sz="3600" dirty="0">
                <a:effectLst/>
              </a:rPr>
              <a:t>Repositioning at least after every Two hours.</a:t>
            </a:r>
          </a:p>
          <a:p>
            <a:r>
              <a:rPr lang="en-US" sz="3600" dirty="0">
                <a:effectLst/>
              </a:rPr>
              <a:t>Interventions within all 60 days.</a:t>
            </a:r>
          </a:p>
          <a:p>
            <a:r>
              <a:rPr lang="en-US" sz="3600" dirty="0">
                <a:effectLst/>
              </a:rPr>
              <a:t>Proper medication and </a:t>
            </a:r>
            <a:r>
              <a:rPr lang="en-US" sz="3600" dirty="0" smtClean="0">
                <a:effectLst/>
              </a:rPr>
              <a:t>nutrition </a:t>
            </a:r>
            <a:endParaRPr lang="en-US" sz="3600" dirty="0"/>
          </a:p>
        </p:txBody>
      </p:sp>
    </p:spTree>
    <p:extLst>
      <p:ext uri="{BB962C8B-B14F-4D97-AF65-F5344CB8AC3E}">
        <p14:creationId xmlns:p14="http://schemas.microsoft.com/office/powerpoint/2010/main" val="2947901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p:txBody>
          <a:bodyPr/>
          <a:lstStyle/>
          <a:p>
            <a:r>
              <a:rPr lang="en-US" dirty="0" smtClean="0">
                <a:effectLst/>
              </a:rPr>
              <a:t>Meal </a:t>
            </a:r>
            <a:r>
              <a:rPr lang="en-US" dirty="0">
                <a:effectLst/>
              </a:rPr>
              <a:t>intake documentation.</a:t>
            </a:r>
          </a:p>
          <a:p>
            <a:r>
              <a:rPr lang="en-US" dirty="0">
                <a:effectLst/>
              </a:rPr>
              <a:t>Study design</a:t>
            </a:r>
          </a:p>
          <a:p>
            <a:r>
              <a:rPr lang="en-US" dirty="0">
                <a:effectLst/>
              </a:rPr>
              <a:t>Skin assessment</a:t>
            </a:r>
          </a:p>
          <a:p>
            <a:r>
              <a:rPr lang="en-US" dirty="0">
                <a:effectLst/>
              </a:rPr>
              <a:t>Study analysis</a:t>
            </a:r>
          </a:p>
          <a:p>
            <a:r>
              <a:rPr lang="en-US" dirty="0">
                <a:effectLst/>
              </a:rPr>
              <a:t>Statistical analysis</a:t>
            </a:r>
          </a:p>
          <a:p>
            <a:endParaRPr lang="en-US" dirty="0"/>
          </a:p>
        </p:txBody>
      </p:sp>
    </p:spTree>
    <p:extLst>
      <p:ext uri="{BB962C8B-B14F-4D97-AF65-F5344CB8AC3E}">
        <p14:creationId xmlns:p14="http://schemas.microsoft.com/office/powerpoint/2010/main" val="425952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considered</a:t>
            </a:r>
            <a:br>
              <a:rPr lang="en-US" dirty="0"/>
            </a:br>
            <a:endParaRPr lang="en-US" dirty="0"/>
          </a:p>
        </p:txBody>
      </p:sp>
      <p:sp>
        <p:nvSpPr>
          <p:cNvPr id="3" name="Content Placeholder 2"/>
          <p:cNvSpPr>
            <a:spLocks noGrp="1"/>
          </p:cNvSpPr>
          <p:nvPr>
            <p:ph idx="1"/>
          </p:nvPr>
        </p:nvSpPr>
        <p:spPr/>
        <p:txBody>
          <a:bodyPr/>
          <a:lstStyle/>
          <a:p>
            <a:pPr>
              <a:lnSpc>
                <a:spcPct val="200000"/>
              </a:lnSpc>
            </a:pPr>
            <a:r>
              <a:rPr lang="en-US" dirty="0" smtClean="0">
                <a:effectLst/>
              </a:rPr>
              <a:t>No </a:t>
            </a:r>
            <a:r>
              <a:rPr lang="en-US" dirty="0">
                <a:effectLst/>
              </a:rPr>
              <a:t>harm caused to patients</a:t>
            </a:r>
          </a:p>
          <a:p>
            <a:pPr>
              <a:lnSpc>
                <a:spcPct val="200000"/>
              </a:lnSpc>
            </a:pPr>
            <a:r>
              <a:rPr lang="en-US" dirty="0">
                <a:effectLst/>
              </a:rPr>
              <a:t>Privacy</a:t>
            </a:r>
          </a:p>
          <a:p>
            <a:pPr>
              <a:lnSpc>
                <a:spcPct val="200000"/>
              </a:lnSpc>
            </a:pPr>
            <a:r>
              <a:rPr lang="en-US" dirty="0">
                <a:effectLst/>
              </a:rPr>
              <a:t>Obtaining signed forms</a:t>
            </a:r>
          </a:p>
          <a:p>
            <a:pPr marL="0" indent="0">
              <a:buNone/>
            </a:pPr>
            <a:endParaRPr lang="en-US" dirty="0"/>
          </a:p>
        </p:txBody>
      </p:sp>
    </p:spTree>
    <p:extLst>
      <p:ext uri="{BB962C8B-B14F-4D97-AF65-F5344CB8AC3E}">
        <p14:creationId xmlns:p14="http://schemas.microsoft.com/office/powerpoint/2010/main" val="893187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113" y="0"/>
            <a:ext cx="10353761" cy="1326321"/>
          </a:xfrm>
        </p:spPr>
        <p:txBody>
          <a:bodyPr/>
          <a:lstStyle/>
          <a:p>
            <a:r>
              <a:rPr lang="en-US" dirty="0" smtClean="0"/>
              <a:t>Risk factors</a:t>
            </a:r>
            <a:endParaRPr lang="en-US" dirty="0"/>
          </a:p>
        </p:txBody>
      </p:sp>
      <p:sp>
        <p:nvSpPr>
          <p:cNvPr id="3" name="Content Placeholder 2"/>
          <p:cNvSpPr>
            <a:spLocks noGrp="1"/>
          </p:cNvSpPr>
          <p:nvPr>
            <p:ph idx="1"/>
          </p:nvPr>
        </p:nvSpPr>
        <p:spPr>
          <a:xfrm>
            <a:off x="826113" y="1645127"/>
            <a:ext cx="10353762" cy="4267158"/>
          </a:xfrm>
        </p:spPr>
        <p:txBody>
          <a:bodyPr/>
          <a:lstStyle/>
          <a:p>
            <a:r>
              <a:rPr lang="en-US" dirty="0" smtClean="0"/>
              <a:t>Old age because the skin gets thinner and fragile</a:t>
            </a:r>
          </a:p>
          <a:p>
            <a:r>
              <a:rPr lang="en-US" dirty="0" smtClean="0"/>
              <a:t>Body max index.</a:t>
            </a:r>
          </a:p>
          <a:p>
            <a:r>
              <a:rPr lang="en-US" dirty="0" smtClean="0"/>
              <a:t>Low body mass this leads to padding within the bones</a:t>
            </a:r>
          </a:p>
          <a:p>
            <a:r>
              <a:rPr lang="en-US" dirty="0" smtClean="0"/>
              <a:t>Poor circulation of blood.</a:t>
            </a:r>
          </a:p>
          <a:p>
            <a:r>
              <a:rPr lang="en-US" dirty="0" smtClean="0"/>
              <a:t>Low mental awareness.</a:t>
            </a:r>
          </a:p>
          <a:p>
            <a:r>
              <a:rPr lang="en-US" dirty="0" smtClean="0"/>
              <a:t>Prolonged healing of the wound.</a:t>
            </a:r>
          </a:p>
        </p:txBody>
      </p:sp>
    </p:spTree>
    <p:extLst>
      <p:ext uri="{BB962C8B-B14F-4D97-AF65-F5344CB8AC3E}">
        <p14:creationId xmlns:p14="http://schemas.microsoft.com/office/powerpoint/2010/main" val="1736849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idx="1"/>
          </p:nvPr>
        </p:nvSpPr>
        <p:spPr>
          <a:xfrm>
            <a:off x="913795" y="1791222"/>
            <a:ext cx="10353762" cy="4747364"/>
          </a:xfrm>
        </p:spPr>
        <p:txBody>
          <a:bodyPr>
            <a:normAutofit/>
          </a:bodyPr>
          <a:lstStyle/>
          <a:p>
            <a:r>
              <a:rPr lang="en-US" dirty="0" err="1" smtClean="0">
                <a:effectLst/>
              </a:rPr>
              <a:t>Lyder</a:t>
            </a:r>
            <a:r>
              <a:rPr lang="en-US" dirty="0">
                <a:effectLst/>
              </a:rPr>
              <a:t>, C. H., &amp; </a:t>
            </a:r>
            <a:r>
              <a:rPr lang="en-US" dirty="0" err="1">
                <a:effectLst/>
              </a:rPr>
              <a:t>Ayello</a:t>
            </a:r>
            <a:r>
              <a:rPr lang="en-US" dirty="0">
                <a:effectLst/>
              </a:rPr>
              <a:t>, E. A. (2008). Pressure ulcers: a patient safety issue. In Patient safety and quality: An evidence-based handbook for nurses. Agency for Healthcare Research and Quality (US). Retrieved on 13</a:t>
            </a:r>
            <a:r>
              <a:rPr lang="en-US" baseline="30000" dirty="0">
                <a:effectLst/>
              </a:rPr>
              <a:t>th </a:t>
            </a:r>
            <a:r>
              <a:rPr lang="en-US" dirty="0">
                <a:effectLst/>
              </a:rPr>
              <a:t>November 2020. </a:t>
            </a:r>
            <a:r>
              <a:rPr lang="en-US" u="sng" dirty="0">
                <a:effectLst/>
                <a:hlinkClick r:id="rId2"/>
              </a:rPr>
              <a:t>https://www.ncbi.nlm.nih.gov/pmc/articles/PMC5136439/</a:t>
            </a:r>
            <a:r>
              <a:rPr lang="en-US" dirty="0">
                <a:effectLst/>
              </a:rPr>
              <a:t> </a:t>
            </a:r>
          </a:p>
          <a:p>
            <a:r>
              <a:rPr lang="en-US" dirty="0" err="1">
                <a:effectLst/>
              </a:rPr>
              <a:t>Tsaras</a:t>
            </a:r>
            <a:r>
              <a:rPr lang="en-US" dirty="0">
                <a:effectLst/>
              </a:rPr>
              <a:t>, K., </a:t>
            </a:r>
            <a:r>
              <a:rPr lang="en-US" dirty="0" err="1">
                <a:effectLst/>
              </a:rPr>
              <a:t>Chatzi</a:t>
            </a:r>
            <a:r>
              <a:rPr lang="en-US" dirty="0">
                <a:effectLst/>
              </a:rPr>
              <a:t>, M., </a:t>
            </a:r>
            <a:r>
              <a:rPr lang="en-US" dirty="0" err="1">
                <a:effectLst/>
              </a:rPr>
              <a:t>Kleisiaris</a:t>
            </a:r>
            <a:r>
              <a:rPr lang="en-US" dirty="0">
                <a:effectLst/>
              </a:rPr>
              <a:t>, C. F., </a:t>
            </a:r>
            <a:r>
              <a:rPr lang="en-US" dirty="0" err="1">
                <a:effectLst/>
              </a:rPr>
              <a:t>Fradelos</a:t>
            </a:r>
            <a:r>
              <a:rPr lang="en-US" dirty="0">
                <a:effectLst/>
              </a:rPr>
              <a:t>, E. C., </a:t>
            </a:r>
            <a:r>
              <a:rPr lang="en-US" dirty="0" err="1">
                <a:effectLst/>
              </a:rPr>
              <a:t>Kourkouta</a:t>
            </a:r>
            <a:r>
              <a:rPr lang="en-US" dirty="0">
                <a:effectLst/>
              </a:rPr>
              <a:t>, L., &amp; </a:t>
            </a:r>
            <a:r>
              <a:rPr lang="en-US" dirty="0" err="1">
                <a:effectLst/>
              </a:rPr>
              <a:t>Papathanasiou</a:t>
            </a:r>
            <a:r>
              <a:rPr lang="en-US" dirty="0">
                <a:effectLst/>
              </a:rPr>
              <a:t>, I. V. (2016). Pressure ulcers: developing clinical indicators in evidence-based practice. A prospective study. Medical Archives, 70(5), 379. Retrieved on </a:t>
            </a:r>
            <a:r>
              <a:rPr lang="en-US" dirty="0" smtClean="0">
                <a:effectLst/>
              </a:rPr>
              <a:t>12</a:t>
            </a:r>
            <a:r>
              <a:rPr lang="en-US" baseline="30000" dirty="0" smtClean="0">
                <a:effectLst/>
              </a:rPr>
              <a:t>th</a:t>
            </a:r>
            <a:r>
              <a:rPr lang="en-US" dirty="0" smtClean="0">
                <a:effectLst/>
              </a:rPr>
              <a:t> </a:t>
            </a:r>
            <a:r>
              <a:rPr lang="en-US" dirty="0">
                <a:effectLst/>
              </a:rPr>
              <a:t>November 2020. </a:t>
            </a:r>
            <a:r>
              <a:rPr lang="en-US" u="sng" dirty="0">
                <a:effectLst/>
                <a:hlinkClick r:id="rId2"/>
              </a:rPr>
              <a:t>https://www.ncbi.nlm.nih.gov/pmc/articles/PMC5136439/</a:t>
            </a:r>
            <a:r>
              <a:rPr lang="en-US" dirty="0">
                <a:effectLst/>
              </a:rPr>
              <a:t> . </a:t>
            </a:r>
            <a:endParaRPr lang="en-US" dirty="0" smtClean="0">
              <a:effectLst/>
            </a:endParaRPr>
          </a:p>
          <a:p>
            <a:r>
              <a:rPr lang="en-US" dirty="0">
                <a:effectLst/>
              </a:rPr>
              <a:t>Gillespie, B. M., </a:t>
            </a:r>
            <a:r>
              <a:rPr lang="en-US" dirty="0" err="1">
                <a:effectLst/>
              </a:rPr>
              <a:t>Chaboyer</a:t>
            </a:r>
            <a:r>
              <a:rPr lang="en-US" dirty="0">
                <a:effectLst/>
              </a:rPr>
              <a:t>, W. P., </a:t>
            </a:r>
            <a:r>
              <a:rPr lang="en-US" dirty="0" err="1">
                <a:effectLst/>
              </a:rPr>
              <a:t>McInnes</a:t>
            </a:r>
            <a:r>
              <a:rPr lang="en-US" dirty="0">
                <a:effectLst/>
              </a:rPr>
              <a:t>, E., Kent, B., </a:t>
            </a:r>
            <a:r>
              <a:rPr lang="en-US" dirty="0" err="1">
                <a:effectLst/>
              </a:rPr>
              <a:t>Whitty</a:t>
            </a:r>
            <a:r>
              <a:rPr lang="en-US" dirty="0">
                <a:effectLst/>
              </a:rPr>
              <a:t>, J. A., &amp; </a:t>
            </a:r>
            <a:r>
              <a:rPr lang="en-US" dirty="0" err="1">
                <a:effectLst/>
              </a:rPr>
              <a:t>Thalib</a:t>
            </a:r>
            <a:r>
              <a:rPr lang="en-US" dirty="0">
                <a:effectLst/>
              </a:rPr>
              <a:t>, L. (2014). Repositioning for pressure ulcer prevention in adults. Cochrane Database of Systematic Reviews, (4</a:t>
            </a:r>
            <a:r>
              <a:rPr lang="en-US" dirty="0" smtClean="0">
                <a:effectLst/>
              </a:rPr>
              <a:t>).Retrieved on 13</a:t>
            </a:r>
            <a:r>
              <a:rPr lang="en-US" baseline="30000" dirty="0" smtClean="0">
                <a:effectLst/>
              </a:rPr>
              <a:t>th</a:t>
            </a:r>
            <a:r>
              <a:rPr lang="en-US" dirty="0">
                <a:effectLst/>
              </a:rPr>
              <a:t> November 2020 </a:t>
            </a:r>
            <a:r>
              <a:rPr lang="en-US" dirty="0">
                <a:effectLst/>
                <a:hlinkClick r:id="rId3"/>
              </a:rPr>
              <a:t>https://</a:t>
            </a:r>
            <a:r>
              <a:rPr lang="en-US" dirty="0" smtClean="0">
                <a:effectLst/>
                <a:hlinkClick r:id="rId3"/>
              </a:rPr>
              <a:t>www.cochranelibrary.com/cdsr/doi/10.1002/14651858.CD009958.pub2/full</a:t>
            </a:r>
            <a:r>
              <a:rPr lang="en-US" dirty="0" smtClean="0">
                <a:effectLst/>
              </a:rPr>
              <a:t> </a:t>
            </a:r>
          </a:p>
          <a:p>
            <a:endParaRPr lang="en-US" dirty="0">
              <a:effectLst/>
            </a:endParaRPr>
          </a:p>
          <a:p>
            <a:endParaRPr lang="en-US" dirty="0"/>
          </a:p>
        </p:txBody>
      </p:sp>
    </p:spTree>
    <p:extLst>
      <p:ext uri="{BB962C8B-B14F-4D97-AF65-F5344CB8AC3E}">
        <p14:creationId xmlns:p14="http://schemas.microsoft.com/office/powerpoint/2010/main" val="26552373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1778</TotalTime>
  <Words>710</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Bookman Old Style</vt:lpstr>
      <vt:lpstr>Rockwell</vt:lpstr>
      <vt:lpstr>Damask</vt:lpstr>
      <vt:lpstr>PowerPoint Presentation</vt:lpstr>
      <vt:lpstr>Objectives</vt:lpstr>
      <vt:lpstr>PICOT Question.</vt:lpstr>
      <vt:lpstr>Thesis statement</vt:lpstr>
      <vt:lpstr>Background</vt:lpstr>
      <vt:lpstr>Stage 1.</vt:lpstr>
      <vt:lpstr>Stage 2.</vt:lpstr>
      <vt:lpstr>Stage 3. </vt:lpstr>
      <vt:lpstr>Stage 4 </vt:lpstr>
      <vt:lpstr>Pressure Ulcers/InJURY</vt:lpstr>
      <vt:lpstr>Proposed measures </vt:lpstr>
      <vt:lpstr>Methods</vt:lpstr>
      <vt:lpstr>Ethics considered </vt:lpstr>
      <vt:lpstr>Risk factors</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management strategies</dc:title>
  <dc:creator>Tunic</dc:creator>
  <cp:lastModifiedBy>Tunic</cp:lastModifiedBy>
  <cp:revision>15</cp:revision>
  <dcterms:created xsi:type="dcterms:W3CDTF">2020-11-13T15:07:58Z</dcterms:created>
  <dcterms:modified xsi:type="dcterms:W3CDTF">2020-11-14T20:46:31Z</dcterms:modified>
</cp:coreProperties>
</file>